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2" r:id="rId5"/>
    <p:sldId id="259" r:id="rId6"/>
    <p:sldId id="260" r:id="rId7"/>
    <p:sldId id="261" r:id="rId8"/>
    <p:sldId id="264" r:id="rId9"/>
    <p:sldId id="265" r:id="rId10"/>
    <p:sldId id="266" r:id="rId11"/>
    <p:sldId id="263"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7EA8A895-1BAB-42A7-9E87-4E4FE53792D6}" type="datetimeFigureOut">
              <a:rPr lang="en-US" smtClean="0"/>
              <a:pPr/>
              <a:t>10/20/2010</a:t>
            </a:fld>
            <a:endParaRPr lang="en-US"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743626A6-B7DB-4B7F-9697-90E8185BF1CC}"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EA8A895-1BAB-42A7-9E87-4E4FE53792D6}" type="datetimeFigureOut">
              <a:rPr lang="en-US" smtClean="0"/>
              <a:pPr/>
              <a:t>10/20/2010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743626A6-B7DB-4B7F-9697-90E8185BF1CC}"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EA8A895-1BAB-42A7-9E87-4E4FE53792D6}" type="datetimeFigureOut">
              <a:rPr lang="en-US" smtClean="0"/>
              <a:pPr/>
              <a:t>10/20/2010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743626A6-B7DB-4B7F-9697-90E8185BF1CC}"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EA8A895-1BAB-42A7-9E87-4E4FE53792D6}" type="datetimeFigureOut">
              <a:rPr lang="en-US" smtClean="0"/>
              <a:pPr/>
              <a:t>10/20/2010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743626A6-B7DB-4B7F-9697-90E8185BF1CC}" type="slidenum">
              <a:rPr lang="en-US" smtClean="0"/>
              <a:pPr/>
              <a:t>‹#›</a:t>
            </a:fld>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7EA8A895-1BAB-42A7-9E87-4E4FE53792D6}" type="datetimeFigureOut">
              <a:rPr lang="en-US" smtClean="0"/>
              <a:pPr/>
              <a:t>10/20/2010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743626A6-B7DB-4B7F-9697-90E8185BF1CC}" type="slidenum">
              <a:rPr lang="en-US" smtClean="0"/>
              <a:pPr/>
              <a:t>‹#›</a:t>
            </a:fld>
            <a:endParaRPr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EA8A895-1BAB-42A7-9E87-4E4FE53792D6}" type="datetimeFigureOut">
              <a:rPr lang="en-US" smtClean="0"/>
              <a:pPr/>
              <a:t>10/20/2010</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743626A6-B7DB-4B7F-9697-90E8185BF1CC}" type="slidenum">
              <a:rPr lang="en-US" smtClean="0"/>
              <a:pPr/>
              <a:t>‹#›</a:t>
            </a:fld>
            <a:endParaRPr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EA8A895-1BAB-42A7-9E87-4E4FE53792D6}" type="datetimeFigureOut">
              <a:rPr lang="en-US" smtClean="0"/>
              <a:pPr/>
              <a:t>10/20/2010</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743626A6-B7DB-4B7F-9697-90E8185BF1CC}"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7EA8A895-1BAB-42A7-9E87-4E4FE53792D6}" type="datetimeFigureOut">
              <a:rPr lang="en-US" smtClean="0"/>
              <a:pPr/>
              <a:t>10/20/2010</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743626A6-B7DB-4B7F-9697-90E8185BF1CC}" type="slidenum">
              <a:rPr lang="en-US" smtClean="0"/>
              <a:pPr/>
              <a:t>‹#›</a:t>
            </a:fld>
            <a:endParaRPr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7EA8A895-1BAB-42A7-9E87-4E4FE53792D6}" type="datetimeFigureOut">
              <a:rPr lang="en-US" smtClean="0"/>
              <a:pPr/>
              <a:t>10/20/2010</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743626A6-B7DB-4B7F-9697-90E8185BF1CC}"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7EA8A895-1BAB-42A7-9E87-4E4FE53792D6}" type="datetimeFigureOut">
              <a:rPr lang="en-US" smtClean="0"/>
              <a:pPr/>
              <a:t>10/20/2010</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743626A6-B7DB-4B7F-9697-90E8185BF1CC}"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7EA8A895-1BAB-42A7-9E87-4E4FE53792D6}" type="datetimeFigureOut">
              <a:rPr lang="en-US" smtClean="0"/>
              <a:pPr/>
              <a:t>10/20/2010</a:t>
            </a:fld>
            <a:endParaRPr lang="en-US"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743626A6-B7DB-4B7F-9697-90E8185BF1CC}" type="slidenum">
              <a:rPr lang="en-US" smtClean="0"/>
              <a:pPr/>
              <a:t>‹#›</a:t>
            </a:fld>
            <a:endParaRPr lang="en-US"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EA8A895-1BAB-42A7-9E87-4E4FE53792D6}" type="datetimeFigureOut">
              <a:rPr lang="en-US" smtClean="0"/>
              <a:pPr/>
              <a:t>10/20/2010</a:t>
            </a:fld>
            <a:endParaRPr lang="en-US"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43626A6-B7DB-4B7F-9697-90E8185BF1C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ED 578 </a:t>
            </a:r>
            <a:br>
              <a:rPr lang="en-US" dirty="0" smtClean="0"/>
            </a:br>
            <a:r>
              <a:rPr lang="en-US" dirty="0" smtClean="0"/>
              <a:t>Professional Development</a:t>
            </a:r>
            <a:endParaRPr lang="en-US" dirty="0"/>
          </a:p>
        </p:txBody>
      </p:sp>
      <p:sp>
        <p:nvSpPr>
          <p:cNvPr id="3" name="Subtitle 2"/>
          <p:cNvSpPr>
            <a:spLocks noGrp="1"/>
          </p:cNvSpPr>
          <p:nvPr>
            <p:ph type="subTitle" idx="1"/>
          </p:nvPr>
        </p:nvSpPr>
        <p:spPr/>
        <p:txBody>
          <a:bodyPr/>
          <a:lstStyle/>
          <a:p>
            <a:r>
              <a:rPr lang="en-US" dirty="0" smtClean="0">
                <a:solidFill>
                  <a:schemeClr val="tx1"/>
                </a:solidFill>
              </a:rPr>
              <a:t>Lindstrom &amp; Speck</a:t>
            </a:r>
            <a:endParaRPr lang="en-US"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marL="514350" indent="-514350">
              <a:buAutoNum type="arabicPeriod"/>
            </a:pPr>
            <a:r>
              <a:rPr lang="en-US" dirty="0" smtClean="0"/>
              <a:t>People must work together to figure out what is needed to achieve what is worthwhile</a:t>
            </a:r>
          </a:p>
          <a:p>
            <a:pPr marL="514350" indent="-514350">
              <a:buAutoNum type="arabicPeriod"/>
            </a:pPr>
            <a:r>
              <a:rPr lang="en-US" dirty="0" smtClean="0"/>
              <a:t>You cannot get internal commitment and ingenuity from outside – expertise lies within</a:t>
            </a:r>
          </a:p>
          <a:p>
            <a:pPr marL="514350" indent="-514350">
              <a:buAutoNum type="arabicPeriod"/>
            </a:pPr>
            <a:r>
              <a:rPr lang="en-US" dirty="0" smtClean="0"/>
              <a:t>The only problems worth solving are the ones that exist in each and every organization</a:t>
            </a:r>
          </a:p>
          <a:p>
            <a:pPr marL="514350" indent="-514350">
              <a:buAutoNum type="arabicPeriod"/>
            </a:pPr>
            <a:r>
              <a:rPr lang="en-US" dirty="0" smtClean="0"/>
              <a:t>Change is forever.  Problems don’t stay solved, so you have to learn to do the right thing over and </a:t>
            </a:r>
            <a:r>
              <a:rPr lang="en-US" smtClean="0"/>
              <a:t>over again</a:t>
            </a:r>
            <a:endParaRPr lang="en-US" dirty="0"/>
          </a:p>
        </p:txBody>
      </p:sp>
      <p:sp>
        <p:nvSpPr>
          <p:cNvPr id="2" name="Title 1"/>
          <p:cNvSpPr>
            <a:spLocks noGrp="1"/>
          </p:cNvSpPr>
          <p:nvPr>
            <p:ph type="title"/>
          </p:nvPr>
        </p:nvSpPr>
        <p:spPr/>
        <p:txBody>
          <a:bodyPr/>
          <a:lstStyle/>
          <a:p>
            <a:r>
              <a:rPr lang="en-US" dirty="0" smtClean="0"/>
              <a:t>Organizational Knowledge Creation</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t>Chapters 2 – 5 </a:t>
            </a:r>
            <a:r>
              <a:rPr lang="en-US" sz="2400" dirty="0" smtClean="0"/>
              <a:t>will focus on each of the roles to developing a professional learning community.</a:t>
            </a:r>
          </a:p>
          <a:p>
            <a:r>
              <a:rPr lang="en-US" dirty="0" smtClean="0"/>
              <a:t>Ch. 2 Builder - preparing</a:t>
            </a:r>
          </a:p>
          <a:p>
            <a:r>
              <a:rPr lang="en-US" dirty="0" smtClean="0"/>
              <a:t>Ch. 3 Designer - planning</a:t>
            </a:r>
          </a:p>
          <a:p>
            <a:r>
              <a:rPr lang="en-US" dirty="0" smtClean="0"/>
              <a:t>Ch. 4 Implementer – taking action</a:t>
            </a:r>
          </a:p>
          <a:p>
            <a:r>
              <a:rPr lang="en-US" dirty="0" smtClean="0"/>
              <a:t>Ch. 5 Reflective Leader – evaluating</a:t>
            </a:r>
          </a:p>
          <a:p>
            <a:pPr>
              <a:buNone/>
            </a:pPr>
            <a:endParaRPr lang="en-US" dirty="0" smtClean="0"/>
          </a:p>
          <a:p>
            <a:r>
              <a:rPr lang="en-US" dirty="0" smtClean="0"/>
              <a:t>Ch. 6 Change Agent</a:t>
            </a:r>
            <a:endParaRPr lang="en-US" dirty="0"/>
          </a:p>
        </p:txBody>
      </p:sp>
      <p:sp>
        <p:nvSpPr>
          <p:cNvPr id="2" name="Title 1"/>
          <p:cNvSpPr>
            <a:spLocks noGrp="1"/>
          </p:cNvSpPr>
          <p:nvPr>
            <p:ph type="title"/>
          </p:nvPr>
        </p:nvSpPr>
        <p:spPr/>
        <p:txBody>
          <a:bodyPr>
            <a:normAutofit fontScale="90000"/>
          </a:bodyPr>
          <a:lstStyle/>
          <a:p>
            <a:r>
              <a:rPr lang="en-US" dirty="0" smtClean="0"/>
              <a:t>Moving Forward</a:t>
            </a:r>
            <a:br>
              <a:rPr lang="en-US" dirty="0" smtClean="0"/>
            </a:br>
            <a:r>
              <a:rPr lang="en-US" dirty="0" smtClean="0"/>
              <a:t>Chapters 2 - 6</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t>What does “principal as professional development leader” mean?</a:t>
            </a:r>
          </a:p>
          <a:p>
            <a:pPr>
              <a:buNone/>
            </a:pPr>
            <a:endParaRPr lang="en-US" dirty="0"/>
          </a:p>
          <a:p>
            <a:pPr>
              <a:buNone/>
            </a:pPr>
            <a:r>
              <a:rPr lang="en-US" dirty="0" smtClean="0"/>
              <a:t>What is the meaning of “high quality professional development?”</a:t>
            </a:r>
          </a:p>
          <a:p>
            <a:pPr>
              <a:buNone/>
            </a:pPr>
            <a:endParaRPr lang="en-US" dirty="0"/>
          </a:p>
          <a:p>
            <a:pPr>
              <a:buNone/>
            </a:pPr>
            <a:endParaRPr lang="en-US" dirty="0"/>
          </a:p>
        </p:txBody>
      </p:sp>
      <p:sp>
        <p:nvSpPr>
          <p:cNvPr id="2" name="Title 1"/>
          <p:cNvSpPr>
            <a:spLocks noGrp="1"/>
          </p:cNvSpPr>
          <p:nvPr>
            <p:ph type="title"/>
          </p:nvPr>
        </p:nvSpPr>
        <p:spPr/>
        <p:txBody>
          <a:bodyPr/>
          <a:lstStyle/>
          <a:p>
            <a:r>
              <a:rPr lang="en-US" dirty="0" smtClean="0"/>
              <a:t>Essential “focus” Questions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endParaRPr lang="en-US" dirty="0" smtClean="0"/>
          </a:p>
          <a:p>
            <a:pPr>
              <a:buNone/>
            </a:pPr>
            <a:endParaRPr lang="en-US" dirty="0"/>
          </a:p>
          <a:p>
            <a:pPr>
              <a:buNone/>
            </a:pPr>
            <a:r>
              <a:rPr lang="en-US" dirty="0" smtClean="0"/>
              <a:t>	Educational Researchers view professional development as the </a:t>
            </a:r>
            <a:r>
              <a:rPr lang="en-US" i="1" dirty="0" smtClean="0"/>
              <a:t>Key Leveraging Point</a:t>
            </a:r>
            <a:r>
              <a:rPr lang="en-US" dirty="0" smtClean="0"/>
              <a:t> for improved educational practices and increased student achievement</a:t>
            </a:r>
          </a:p>
          <a:p>
            <a:pPr>
              <a:buNone/>
            </a:pPr>
            <a:endParaRPr lang="en-US" dirty="0" smtClean="0"/>
          </a:p>
          <a:p>
            <a:pPr>
              <a:buNone/>
            </a:pPr>
            <a:r>
              <a:rPr lang="en-US" dirty="0" smtClean="0"/>
              <a:t>	How would you describe professional development after reading chapter 1 in Lindstrom and Speck?</a:t>
            </a:r>
            <a:endParaRPr lang="en-US" dirty="0"/>
          </a:p>
        </p:txBody>
      </p:sp>
      <p:sp>
        <p:nvSpPr>
          <p:cNvPr id="2" name="Title 1"/>
          <p:cNvSpPr>
            <a:spLocks noGrp="1"/>
          </p:cNvSpPr>
          <p:nvPr>
            <p:ph type="title"/>
          </p:nvPr>
        </p:nvSpPr>
        <p:spPr/>
        <p:txBody>
          <a:bodyPr>
            <a:normAutofit fontScale="90000"/>
          </a:bodyPr>
          <a:lstStyle/>
          <a:p>
            <a:r>
              <a:rPr lang="en-US" dirty="0" smtClean="0"/>
              <a:t>Principal as Professional Development Leader</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t>	</a:t>
            </a:r>
          </a:p>
          <a:p>
            <a:pPr>
              <a:buNone/>
            </a:pPr>
            <a:r>
              <a:rPr lang="en-US" dirty="0"/>
              <a:t>	</a:t>
            </a:r>
            <a:r>
              <a:rPr lang="en-US" dirty="0" smtClean="0"/>
              <a:t>It emerges from and meets the needs of participants as well as clearly focuses on improving student learning.</a:t>
            </a:r>
          </a:p>
          <a:p>
            <a:pPr>
              <a:buNone/>
            </a:pPr>
            <a:endParaRPr lang="en-US" dirty="0"/>
          </a:p>
          <a:p>
            <a:pPr>
              <a:buNone/>
            </a:pPr>
            <a:endParaRPr lang="en-US" dirty="0" smtClean="0"/>
          </a:p>
          <a:p>
            <a:pPr>
              <a:buNone/>
            </a:pPr>
            <a:r>
              <a:rPr lang="en-US" dirty="0" smtClean="0"/>
              <a:t>	Who do you believe should deliver the Professional Development?</a:t>
            </a:r>
          </a:p>
          <a:p>
            <a:pPr>
              <a:buNone/>
            </a:pPr>
            <a:endParaRPr lang="en-US" dirty="0"/>
          </a:p>
          <a:p>
            <a:pPr>
              <a:buNone/>
            </a:pPr>
            <a:endParaRPr lang="en-US" dirty="0"/>
          </a:p>
        </p:txBody>
      </p:sp>
      <p:sp>
        <p:nvSpPr>
          <p:cNvPr id="2" name="Title 1"/>
          <p:cNvSpPr>
            <a:spLocks noGrp="1"/>
          </p:cNvSpPr>
          <p:nvPr>
            <p:ph type="title"/>
          </p:nvPr>
        </p:nvSpPr>
        <p:spPr/>
        <p:txBody>
          <a:bodyPr/>
          <a:lstStyle/>
          <a:p>
            <a:r>
              <a:rPr lang="en-US" dirty="0" smtClean="0"/>
              <a:t>Professional Development</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r>
              <a:rPr lang="en-US" dirty="0" smtClean="0"/>
              <a:t>	The days of the principal as the lone instructional leader are over.  We no longer believe that one administrator can serve as the instructional leader for an entire school without the substantial participation of other educators</a:t>
            </a:r>
            <a:endParaRPr lang="en-US" dirty="0"/>
          </a:p>
          <a:p>
            <a:pPr>
              <a:buNone/>
            </a:pPr>
            <a:r>
              <a:rPr lang="en-US" dirty="0" smtClean="0"/>
              <a:t>						Lambert (2002)</a:t>
            </a:r>
          </a:p>
          <a:p>
            <a:pPr>
              <a:buNone/>
            </a:pPr>
            <a:endParaRPr lang="en-US" dirty="0"/>
          </a:p>
          <a:p>
            <a:pPr>
              <a:buNone/>
            </a:pPr>
            <a:r>
              <a:rPr lang="en-US" dirty="0" smtClean="0"/>
              <a:t>	How do you believe this accomplished?</a:t>
            </a:r>
            <a:endParaRPr lang="en-US" dirty="0"/>
          </a:p>
        </p:txBody>
      </p:sp>
      <p:sp>
        <p:nvSpPr>
          <p:cNvPr id="2" name="Title 1"/>
          <p:cNvSpPr>
            <a:spLocks noGrp="1"/>
          </p:cNvSpPr>
          <p:nvPr>
            <p:ph type="title"/>
          </p:nvPr>
        </p:nvSpPr>
        <p:spPr/>
        <p:txBody>
          <a:bodyPr/>
          <a:lstStyle/>
          <a:p>
            <a:r>
              <a:rPr lang="en-US" dirty="0" smtClean="0"/>
              <a:t>School Learning Community</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t>	The old model of one-person leadership leaves out the tremendous talents of teachers and does not have the sustainability if the principal leaves.</a:t>
            </a:r>
          </a:p>
          <a:p>
            <a:pPr>
              <a:buNone/>
            </a:pPr>
            <a:endParaRPr lang="en-US" dirty="0"/>
          </a:p>
          <a:p>
            <a:pPr>
              <a:buNone/>
            </a:pPr>
            <a:r>
              <a:rPr lang="en-US" dirty="0" smtClean="0"/>
              <a:t>						Lambert (2002)</a:t>
            </a:r>
          </a:p>
          <a:p>
            <a:pPr>
              <a:buNone/>
            </a:pPr>
            <a:endParaRPr lang="en-US" dirty="0"/>
          </a:p>
          <a:p>
            <a:pPr>
              <a:buNone/>
            </a:pPr>
            <a:r>
              <a:rPr lang="en-US" dirty="0" smtClean="0"/>
              <a:t>And we know…</a:t>
            </a:r>
          </a:p>
        </p:txBody>
      </p:sp>
      <p:sp>
        <p:nvSpPr>
          <p:cNvPr id="2" name="Title 1"/>
          <p:cNvSpPr>
            <a:spLocks noGrp="1"/>
          </p:cNvSpPr>
          <p:nvPr>
            <p:ph type="title"/>
          </p:nvPr>
        </p:nvSpPr>
        <p:spPr/>
        <p:txBody>
          <a:bodyPr/>
          <a:lstStyle/>
          <a:p>
            <a:r>
              <a:rPr lang="en-US" dirty="0" smtClean="0"/>
              <a:t>Shared Leadership</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514350" indent="-514350">
              <a:buAutoNum type="arabicPeriod"/>
            </a:pPr>
            <a:r>
              <a:rPr lang="en-US" dirty="0" smtClean="0"/>
              <a:t>Focuses on sustained improved student learning</a:t>
            </a:r>
          </a:p>
          <a:p>
            <a:pPr marL="514350" indent="-514350">
              <a:buAutoNum type="arabicPeriod"/>
            </a:pPr>
            <a:r>
              <a:rPr lang="en-US" dirty="0" smtClean="0"/>
              <a:t>Emerges from student data</a:t>
            </a:r>
          </a:p>
          <a:p>
            <a:pPr marL="514350" indent="-514350">
              <a:buAutoNum type="arabicPeriod"/>
            </a:pPr>
            <a:r>
              <a:rPr lang="en-US" dirty="0" smtClean="0"/>
              <a:t>Nurtures collegiality and collaboration</a:t>
            </a:r>
          </a:p>
          <a:p>
            <a:pPr marL="514350" indent="-514350">
              <a:buAutoNum type="arabicPeriod"/>
            </a:pPr>
            <a:r>
              <a:rPr lang="en-US" dirty="0" smtClean="0"/>
              <a:t>Develops shared leadership</a:t>
            </a:r>
          </a:p>
          <a:p>
            <a:pPr marL="514350" indent="-514350">
              <a:buAutoNum type="arabicPeriod"/>
            </a:pPr>
            <a:r>
              <a:rPr lang="en-US" dirty="0" smtClean="0"/>
              <a:t>Utilizes Research</a:t>
            </a:r>
          </a:p>
          <a:p>
            <a:pPr marL="514350" indent="-514350">
              <a:buAutoNum type="arabicPeriod"/>
            </a:pPr>
            <a:r>
              <a:rPr lang="en-US" dirty="0" smtClean="0"/>
              <a:t>Deepens teachers knowledge and practices</a:t>
            </a:r>
          </a:p>
          <a:p>
            <a:pPr marL="514350" indent="-514350">
              <a:buAutoNum type="arabicPeriod"/>
            </a:pPr>
            <a:r>
              <a:rPr lang="en-US" dirty="0" smtClean="0"/>
              <a:t>Centers on Adult Learner </a:t>
            </a:r>
          </a:p>
          <a:p>
            <a:pPr marL="514350" indent="-514350">
              <a:buAutoNum type="arabicPeriod"/>
            </a:pPr>
            <a:r>
              <a:rPr lang="en-US" dirty="0" smtClean="0"/>
              <a:t>Requires ongoing inquiry, practice, and reflection</a:t>
            </a:r>
          </a:p>
          <a:p>
            <a:pPr marL="514350" indent="-514350">
              <a:buAutoNum type="arabicPeriod"/>
            </a:pPr>
            <a:r>
              <a:rPr lang="en-US" dirty="0" smtClean="0"/>
              <a:t>Evaluates progress and examines student results</a:t>
            </a:r>
          </a:p>
        </p:txBody>
      </p:sp>
      <p:sp>
        <p:nvSpPr>
          <p:cNvPr id="2" name="Title 1"/>
          <p:cNvSpPr>
            <a:spLocks noGrp="1"/>
          </p:cNvSpPr>
          <p:nvPr>
            <p:ph type="title"/>
          </p:nvPr>
        </p:nvSpPr>
        <p:spPr/>
        <p:txBody>
          <a:bodyPr>
            <a:normAutofit fontScale="90000"/>
          </a:bodyPr>
          <a:lstStyle/>
          <a:p>
            <a:r>
              <a:rPr lang="en-US" dirty="0" smtClean="0"/>
              <a:t>Components of High-Quality PD</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r>
              <a:rPr lang="en-US" dirty="0" smtClean="0"/>
              <a:t>Develop the “capacity” of both organizations and people</a:t>
            </a:r>
          </a:p>
          <a:p>
            <a:pPr>
              <a:buNone/>
            </a:pPr>
            <a:endParaRPr lang="en-US" dirty="0" smtClean="0"/>
          </a:p>
          <a:p>
            <a:pPr>
              <a:buNone/>
            </a:pPr>
            <a:r>
              <a:rPr lang="en-US" dirty="0" smtClean="0"/>
              <a:t>“Moral Change Agents” making democratic communities possible</a:t>
            </a:r>
          </a:p>
          <a:p>
            <a:pPr>
              <a:buNone/>
            </a:pPr>
            <a:endParaRPr lang="en-US" dirty="0" smtClean="0"/>
          </a:p>
          <a:p>
            <a:pPr>
              <a:buNone/>
            </a:pPr>
            <a:r>
              <a:rPr lang="en-US" dirty="0" smtClean="0"/>
              <a:t>25% is Knowing What to do</a:t>
            </a:r>
          </a:p>
          <a:p>
            <a:pPr>
              <a:buNone/>
            </a:pPr>
            <a:r>
              <a:rPr lang="en-US" dirty="0" smtClean="0"/>
              <a:t>75% Developing Effective Processes and Conditions</a:t>
            </a:r>
          </a:p>
          <a:p>
            <a:pPr>
              <a:buNone/>
            </a:pPr>
            <a:r>
              <a:rPr lang="en-US" dirty="0" smtClean="0"/>
              <a:t>(many factors maintaining the status quo)</a:t>
            </a:r>
            <a:endParaRPr lang="en-US" dirty="0"/>
          </a:p>
        </p:txBody>
      </p:sp>
      <p:sp>
        <p:nvSpPr>
          <p:cNvPr id="2" name="Title 1"/>
          <p:cNvSpPr>
            <a:spLocks noGrp="1"/>
          </p:cNvSpPr>
          <p:nvPr>
            <p:ph type="title"/>
          </p:nvPr>
        </p:nvSpPr>
        <p:spPr/>
        <p:txBody>
          <a:bodyPr/>
          <a:lstStyle/>
          <a:p>
            <a:r>
              <a:rPr lang="en-US" dirty="0" smtClean="0"/>
              <a:t>Michael Fullan</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t>People don’t develop new understanding until they are involved in the process.  “Ownership” is achieved individual by individual until a critical mass is achieved</a:t>
            </a:r>
          </a:p>
          <a:p>
            <a:pPr>
              <a:buNone/>
            </a:pPr>
            <a:endParaRPr lang="en-US" dirty="0" smtClean="0"/>
          </a:p>
          <a:p>
            <a:pPr>
              <a:buNone/>
            </a:pPr>
            <a:r>
              <a:rPr lang="en-US" dirty="0" smtClean="0"/>
              <a:t>Learning needs to be a collective exercise</a:t>
            </a:r>
            <a:endParaRPr lang="en-US" dirty="0"/>
          </a:p>
        </p:txBody>
      </p:sp>
      <p:sp>
        <p:nvSpPr>
          <p:cNvPr id="2" name="Title 1"/>
          <p:cNvSpPr>
            <a:spLocks noGrp="1"/>
          </p:cNvSpPr>
          <p:nvPr>
            <p:ph type="title"/>
          </p:nvPr>
        </p:nvSpPr>
        <p:spPr/>
        <p:txBody>
          <a:bodyPr/>
          <a:lstStyle/>
          <a:p>
            <a:r>
              <a:rPr lang="en-US" dirty="0" smtClean="0"/>
              <a:t>Fullan (continued)</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33</TotalTime>
  <Words>291</Words>
  <Application>Microsoft Office PowerPoint</Application>
  <PresentationFormat>On-screen Show (4:3)</PresentationFormat>
  <Paragraphs>64</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Concourse</vt:lpstr>
      <vt:lpstr>ED 578  Professional Development</vt:lpstr>
      <vt:lpstr>Essential “focus” Questions</vt:lpstr>
      <vt:lpstr>Principal as Professional Development Leader</vt:lpstr>
      <vt:lpstr>Professional Development</vt:lpstr>
      <vt:lpstr>School Learning Community</vt:lpstr>
      <vt:lpstr>Shared Leadership</vt:lpstr>
      <vt:lpstr>Components of High-Quality PD</vt:lpstr>
      <vt:lpstr>Michael Fullan</vt:lpstr>
      <vt:lpstr>Fullan (continued)</vt:lpstr>
      <vt:lpstr>Organizational Knowledge Creation</vt:lpstr>
      <vt:lpstr>Moving Forward Chapters 2 - 6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 578  Professional Development</dc:title>
  <dc:creator>rschultz</dc:creator>
  <cp:lastModifiedBy>rschultz</cp:lastModifiedBy>
  <cp:revision>5</cp:revision>
  <dcterms:created xsi:type="dcterms:W3CDTF">2010-10-18T20:45:27Z</dcterms:created>
  <dcterms:modified xsi:type="dcterms:W3CDTF">2010-10-20T19:18:23Z</dcterms:modified>
</cp:coreProperties>
</file>